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1" r:id="rId3"/>
    <p:sldId id="274" r:id="rId4"/>
    <p:sldId id="264" r:id="rId5"/>
    <p:sldId id="287" r:id="rId6"/>
    <p:sldId id="291" r:id="rId7"/>
    <p:sldId id="289" r:id="rId8"/>
    <p:sldId id="296" r:id="rId9"/>
    <p:sldId id="295" r:id="rId10"/>
    <p:sldId id="263" r:id="rId11"/>
    <p:sldId id="284" r:id="rId12"/>
  </p:sldIdLst>
  <p:sldSz cx="9144000" cy="5143500" type="screen16x9"/>
  <p:notesSz cx="6858000" cy="9144000"/>
  <p:embeddedFontLst>
    <p:embeddedFont>
      <p:font typeface="EB Garamond" panose="020F0502020204030204" pitchFamily="34" charset="0"/>
      <p:regular r:id="rId14"/>
      <p:bold r:id="rId15"/>
      <p:italic r:id="rId16"/>
      <p:boldItalic r:id="rId17"/>
    </p:embeddedFont>
    <p:embeddedFont>
      <p:font typeface="Josefin Slab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77"/>
      <p:regular r:id="rId22"/>
      <p:bold r:id="rId23"/>
      <p:italic r:id="rId24"/>
      <p:boldItalic r:id="rId25"/>
    </p:embeddedFont>
    <p:embeddedFont>
      <p:font typeface="Maven Pro" panose="020F0502020204030204" pitchFamily="34" charset="0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swald Regular" pitchFamily="2" charset="77"/>
      <p:regular r:id="rId38"/>
      <p:bold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3">
          <p15:clr>
            <a:srgbClr val="9AA0A6"/>
          </p15:clr>
        </p15:guide>
        <p15:guide id="2" orient="horz" pos="271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 Nguyen" initials="VN" lastIdx="2" clrIdx="0">
    <p:extLst>
      <p:ext uri="{19B8F6BF-5375-455C-9EA6-DF929625EA0E}">
        <p15:presenceInfo xmlns:p15="http://schemas.microsoft.com/office/powerpoint/2012/main" userId="9d1b9187f894c1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A80"/>
    <a:srgbClr val="FF1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889F77-B80D-4D95-9032-18BC88C462FB}">
  <a:tblStyle styleId="{E6889F77-B80D-4D95-9032-18BC88C462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8"/>
    <p:restoredTop sz="66120" autoAdjust="0"/>
  </p:normalViewPr>
  <p:slideViewPr>
    <p:cSldViewPr snapToGrid="0">
      <p:cViewPr varScale="1">
        <p:scale>
          <a:sx n="138" d="100"/>
          <a:sy n="138" d="100"/>
        </p:scale>
        <p:origin x="2600" y="176"/>
      </p:cViewPr>
      <p:guideLst>
        <p:guide orient="horz" pos="553"/>
        <p:guide orient="horz" pos="27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1b75c0d8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1b75c0d8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b1d022f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b1d022f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c1b75c0d8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c1b75c0d8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c1b75c0d8_3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c1b75c0d8_3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Clr>
                <a:srgbClr val="FF1D2A"/>
              </a:buClr>
              <a:buNone/>
            </a:pPr>
            <a:endParaRPr lang="en-CA" b="1" dirty="0">
              <a:solidFill>
                <a:srgbClr val="223A8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c1b75c0d8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c1b75c0d8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GB" b="1" dirty="0">
              <a:solidFill>
                <a:srgbClr val="223A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15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2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1481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b="0" dirty="0">
              <a:solidFill>
                <a:srgbClr val="22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5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1D2A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53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tx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9999" y="1330925"/>
            <a:ext cx="68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04400" y="3420475"/>
            <a:ext cx="57351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-389615" y="2761575"/>
            <a:ext cx="1063850" cy="3239750"/>
            <a:chOff x="146675" y="378750"/>
            <a:chExt cx="1063850" cy="3239750"/>
          </a:xfrm>
        </p:grpSpPr>
        <p:sp>
          <p:nvSpPr>
            <p:cNvPr id="12" name="Google Shape;12;p2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5400000" flipH="1">
            <a:off x="8528675" y="-830750"/>
            <a:ext cx="1063850" cy="3239750"/>
            <a:chOff x="146675" y="378750"/>
            <a:chExt cx="1063850" cy="3239750"/>
          </a:xfrm>
        </p:grpSpPr>
        <p:sp>
          <p:nvSpPr>
            <p:cNvPr id="16" name="Google Shape;16;p2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 rot="5400000" flipH="1">
            <a:off x="8472528" y="-913206"/>
            <a:ext cx="670519" cy="3008176"/>
            <a:chOff x="146681" y="-256573"/>
            <a:chExt cx="670519" cy="3008176"/>
          </a:xfrm>
        </p:grpSpPr>
        <p:sp>
          <p:nvSpPr>
            <p:cNvPr id="50" name="Google Shape;50;p6"/>
            <p:cNvSpPr/>
            <p:nvPr/>
          </p:nvSpPr>
          <p:spPr>
            <a:xfrm>
              <a:off x="540000" y="51960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46681" y="-25657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763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763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 rot="5400000">
            <a:off x="8485512" y="2721975"/>
            <a:ext cx="1063850" cy="3239750"/>
            <a:chOff x="146675" y="378750"/>
            <a:chExt cx="1063850" cy="3239750"/>
          </a:xfrm>
        </p:grpSpPr>
        <p:sp>
          <p:nvSpPr>
            <p:cNvPr id="74" name="Google Shape;74;p9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/>
          <p:nvPr/>
        </p:nvSpPr>
        <p:spPr>
          <a:xfrm rot="-5400000" flipH="1">
            <a:off x="24446" y="-1397400"/>
            <a:ext cx="473400" cy="42468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540000" y="439650"/>
            <a:ext cx="32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40000" y="1747275"/>
            <a:ext cx="4246800" cy="24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40000" y="442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rot="5400000">
            <a:off x="8453771" y="3219931"/>
            <a:ext cx="670533" cy="2888302"/>
            <a:chOff x="146676" y="467820"/>
            <a:chExt cx="670533" cy="2888302"/>
          </a:xfrm>
        </p:grpSpPr>
        <p:sp>
          <p:nvSpPr>
            <p:cNvPr id="127" name="Google Shape;127;p15"/>
            <p:cNvSpPr/>
            <p:nvPr/>
          </p:nvSpPr>
          <p:spPr>
            <a:xfrm>
              <a:off x="540009" y="1570571"/>
              <a:ext cx="277200" cy="1785551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46676" y="46782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0000" y="442300"/>
            <a:ext cx="39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"/>
          </p:nvPr>
        </p:nvSpPr>
        <p:spPr>
          <a:xfrm>
            <a:off x="364887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2"/>
          </p:nvPr>
        </p:nvSpPr>
        <p:spPr>
          <a:xfrm>
            <a:off x="345807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3"/>
          </p:nvPr>
        </p:nvSpPr>
        <p:spPr>
          <a:xfrm>
            <a:off x="93642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4"/>
          </p:nvPr>
        </p:nvSpPr>
        <p:spPr>
          <a:xfrm>
            <a:off x="74562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5"/>
          </p:nvPr>
        </p:nvSpPr>
        <p:spPr>
          <a:xfrm>
            <a:off x="636132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6"/>
          </p:nvPr>
        </p:nvSpPr>
        <p:spPr>
          <a:xfrm>
            <a:off x="617052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 rot="5400000" flipH="1">
            <a:off x="-127673" y="3357260"/>
            <a:ext cx="670525" cy="2634118"/>
            <a:chOff x="146675" y="1827533"/>
            <a:chExt cx="670525" cy="2634118"/>
          </a:xfrm>
        </p:grpSpPr>
        <p:sp>
          <p:nvSpPr>
            <p:cNvPr id="138" name="Google Shape;138;p16"/>
            <p:cNvSpPr/>
            <p:nvPr/>
          </p:nvSpPr>
          <p:spPr>
            <a:xfrm>
              <a:off x="540000" y="22296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46675" y="182753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10800000" flipH="1">
            <a:off x="8207525" y="-1468204"/>
            <a:ext cx="670525" cy="2460727"/>
            <a:chOff x="146675" y="1515224"/>
            <a:chExt cx="670525" cy="2460727"/>
          </a:xfrm>
        </p:grpSpPr>
        <p:sp>
          <p:nvSpPr>
            <p:cNvPr id="141" name="Google Shape;141;p16"/>
            <p:cNvSpPr/>
            <p:nvPr/>
          </p:nvSpPr>
          <p:spPr>
            <a:xfrm>
              <a:off x="540000" y="17439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46675" y="1515224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-5400000" flipH="1">
            <a:off x="631888" y="-1739875"/>
            <a:ext cx="473400" cy="49425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190598" y="445025"/>
            <a:ext cx="40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4688175" y="1863150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5005125" y="2220150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1975700" y="1863150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2292650" y="2220150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4688175" y="3724825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6"/>
          </p:nvPr>
        </p:nvSpPr>
        <p:spPr>
          <a:xfrm>
            <a:off x="5005125" y="4081825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7"/>
          </p:nvPr>
        </p:nvSpPr>
        <p:spPr>
          <a:xfrm>
            <a:off x="1975700" y="3724825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8"/>
          </p:nvPr>
        </p:nvSpPr>
        <p:spPr>
          <a:xfrm>
            <a:off x="2292650" y="4081825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>
            <a:off x="7825025" y="-1441795"/>
            <a:ext cx="1063850" cy="2729680"/>
            <a:chOff x="146675" y="378750"/>
            <a:chExt cx="1063850" cy="2729680"/>
          </a:xfrm>
        </p:grpSpPr>
        <p:sp>
          <p:nvSpPr>
            <p:cNvPr id="166" name="Google Shape;166;p18"/>
            <p:cNvSpPr/>
            <p:nvPr/>
          </p:nvSpPr>
          <p:spPr>
            <a:xfrm>
              <a:off x="933325" y="973925"/>
              <a:ext cx="277200" cy="172193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40000" y="1386500"/>
              <a:ext cx="277200" cy="172193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8"/>
          <p:cNvGrpSpPr/>
          <p:nvPr/>
        </p:nvGrpSpPr>
        <p:grpSpPr>
          <a:xfrm>
            <a:off x="262175" y="3710476"/>
            <a:ext cx="1063850" cy="2925049"/>
            <a:chOff x="146675" y="693451"/>
            <a:chExt cx="1063850" cy="2925049"/>
          </a:xfrm>
        </p:grpSpPr>
        <p:sp>
          <p:nvSpPr>
            <p:cNvPr id="170" name="Google Shape;170;p18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46675" y="6934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bg>
      <p:bgPr>
        <a:solidFill>
          <a:schemeClr val="accent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2938205" y="974475"/>
            <a:ext cx="3267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3005555" y="1633175"/>
            <a:ext cx="3132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2"/>
          </p:nvPr>
        </p:nvSpPr>
        <p:spPr>
          <a:xfrm>
            <a:off x="2676905" y="3754825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 flipH="1">
            <a:off x="540000" y="2873910"/>
            <a:ext cx="1063850" cy="3239750"/>
            <a:chOff x="146675" y="378750"/>
            <a:chExt cx="1063850" cy="3239750"/>
          </a:xfrm>
        </p:grpSpPr>
        <p:sp>
          <p:nvSpPr>
            <p:cNvPr id="205" name="Google Shape;205;p21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 flipH="1">
            <a:off x="7540150" y="-1788297"/>
            <a:ext cx="1063850" cy="3239750"/>
            <a:chOff x="146675" y="378750"/>
            <a:chExt cx="1063850" cy="3239750"/>
          </a:xfrm>
        </p:grpSpPr>
        <p:sp>
          <p:nvSpPr>
            <p:cNvPr id="209" name="Google Shape;209;p21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35900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4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34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1945174" y="2540734"/>
            <a:ext cx="5253642" cy="468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Internet Marketing:</a:t>
            </a:r>
            <a:endParaRPr lang="en-GB" sz="2000" dirty="0">
              <a:solidFill>
                <a:srgbClr val="223A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7" name="Picture 2" descr="Air France Logo History | The most famous brands and company logos in the  world">
            <a:extLst>
              <a:ext uri="{FF2B5EF4-FFF2-40B4-BE49-F238E27FC236}">
                <a16:creationId xmlns:a16="http://schemas.microsoft.com/office/drawing/2014/main" id="{39DCFA50-D65A-F647-B7E2-FDB119450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1" b="40391"/>
          <a:stretch/>
        </p:blipFill>
        <p:spPr bwMode="auto">
          <a:xfrm>
            <a:off x="906013" y="1722969"/>
            <a:ext cx="7331964" cy="8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25">
            <a:extLst>
              <a:ext uri="{FF2B5EF4-FFF2-40B4-BE49-F238E27FC236}">
                <a16:creationId xmlns:a16="http://schemas.microsoft.com/office/drawing/2014/main" id="{09090A5A-B935-A742-8A95-B0C954312373}"/>
              </a:ext>
            </a:extLst>
          </p:cNvPr>
          <p:cNvSpPr txBox="1">
            <a:spLocks/>
          </p:cNvSpPr>
          <p:nvPr/>
        </p:nvSpPr>
        <p:spPr>
          <a:xfrm>
            <a:off x="2624092" y="2926436"/>
            <a:ext cx="3895801" cy="5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rgbClr val="223A80"/>
                </a:solidFill>
              </a:rPr>
              <a:t>Optimizing Google, Yahoo!, MSN, Overture and Kayak Sponsored Search</a:t>
            </a:r>
          </a:p>
        </p:txBody>
      </p:sp>
      <p:sp>
        <p:nvSpPr>
          <p:cNvPr id="5" name="Google Shape;229;p25">
            <a:extLst>
              <a:ext uri="{FF2B5EF4-FFF2-40B4-BE49-F238E27FC236}">
                <a16:creationId xmlns:a16="http://schemas.microsoft.com/office/drawing/2014/main" id="{28AD305F-BB75-5745-8769-E6756CAFA5F6}"/>
              </a:ext>
            </a:extLst>
          </p:cNvPr>
          <p:cNvSpPr txBox="1">
            <a:spLocks/>
          </p:cNvSpPr>
          <p:nvPr/>
        </p:nvSpPr>
        <p:spPr>
          <a:xfrm>
            <a:off x="2975493" y="3826662"/>
            <a:ext cx="3193001" cy="68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223A80"/>
                </a:solidFill>
              </a:rPr>
              <a:t>Business case presentation</a:t>
            </a:r>
          </a:p>
          <a:p>
            <a:r>
              <a:rPr lang="en-GB" sz="1600" dirty="0">
                <a:solidFill>
                  <a:srgbClr val="223A80"/>
                </a:solidFill>
              </a:rPr>
              <a:t>Team 16 – MsBA1</a:t>
            </a:r>
          </a:p>
          <a:p>
            <a:pPr marL="0" indent="0"/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/>
        </p:nvSpPr>
        <p:spPr>
          <a:xfrm rot="-5400000" flipH="1">
            <a:off x="1118275" y="-2064132"/>
            <a:ext cx="525700" cy="5556684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-10921" y="406813"/>
            <a:ext cx="39767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318;p33">
            <a:extLst>
              <a:ext uri="{FF2B5EF4-FFF2-40B4-BE49-F238E27FC236}">
                <a16:creationId xmlns:a16="http://schemas.microsoft.com/office/drawing/2014/main" id="{0E25B1A9-9BE7-664F-84AB-C3664B0560C1}"/>
              </a:ext>
            </a:extLst>
          </p:cNvPr>
          <p:cNvSpPr txBox="1">
            <a:spLocks/>
          </p:cNvSpPr>
          <p:nvPr/>
        </p:nvSpPr>
        <p:spPr>
          <a:xfrm>
            <a:off x="6816261" y="2709146"/>
            <a:ext cx="1977878" cy="60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</a:rPr>
              <a:t>Increase Net Revenue and US market share</a:t>
            </a:r>
          </a:p>
          <a:p>
            <a:pPr algn="ctr">
              <a:spcAft>
                <a:spcPts val="1600"/>
              </a:spcAft>
            </a:pPr>
            <a:endParaRPr lang="en-GB" dirty="0">
              <a:solidFill>
                <a:srgbClr val="223A80"/>
              </a:solidFill>
            </a:endParaRPr>
          </a:p>
        </p:txBody>
      </p:sp>
      <p:sp>
        <p:nvSpPr>
          <p:cNvPr id="30" name="Google Shape;320;p33">
            <a:extLst>
              <a:ext uri="{FF2B5EF4-FFF2-40B4-BE49-F238E27FC236}">
                <a16:creationId xmlns:a16="http://schemas.microsoft.com/office/drawing/2014/main" id="{465DF903-6B60-1E45-A9A3-3AD44FB250C3}"/>
              </a:ext>
            </a:extLst>
          </p:cNvPr>
          <p:cNvSpPr txBox="1">
            <a:spLocks/>
          </p:cNvSpPr>
          <p:nvPr/>
        </p:nvSpPr>
        <p:spPr>
          <a:xfrm>
            <a:off x="4305888" y="2650639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</a:rPr>
              <a:t>Increase Budget for Other Publishers </a:t>
            </a:r>
            <a:endParaRPr lang="en" dirty="0">
              <a:solidFill>
                <a:srgbClr val="223A80"/>
              </a:solidFill>
            </a:endParaRPr>
          </a:p>
        </p:txBody>
      </p:sp>
      <p:grpSp>
        <p:nvGrpSpPr>
          <p:cNvPr id="46" name="Google Shape;8807;p72">
            <a:extLst>
              <a:ext uri="{FF2B5EF4-FFF2-40B4-BE49-F238E27FC236}">
                <a16:creationId xmlns:a16="http://schemas.microsoft.com/office/drawing/2014/main" id="{9E398B48-DD26-B349-B5E7-4A0C24FC24B5}"/>
              </a:ext>
            </a:extLst>
          </p:cNvPr>
          <p:cNvGrpSpPr/>
          <p:nvPr/>
        </p:nvGrpSpPr>
        <p:grpSpPr>
          <a:xfrm>
            <a:off x="4970061" y="2116049"/>
            <a:ext cx="499268" cy="596864"/>
            <a:chOff x="-2060175" y="2768875"/>
            <a:chExt cx="291450" cy="292225"/>
          </a:xfrm>
          <a:solidFill>
            <a:srgbClr val="223A80"/>
          </a:solidFill>
        </p:grpSpPr>
        <p:sp>
          <p:nvSpPr>
            <p:cNvPr id="47" name="Google Shape;8808;p72">
              <a:extLst>
                <a:ext uri="{FF2B5EF4-FFF2-40B4-BE49-F238E27FC236}">
                  <a16:creationId xmlns:a16="http://schemas.microsoft.com/office/drawing/2014/main" id="{F77598D9-375B-2748-857B-4212DE9B6797}"/>
                </a:ext>
              </a:extLst>
            </p:cNvPr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09;p72">
              <a:extLst>
                <a:ext uri="{FF2B5EF4-FFF2-40B4-BE49-F238E27FC236}">
                  <a16:creationId xmlns:a16="http://schemas.microsoft.com/office/drawing/2014/main" id="{3AB9188D-FC69-A143-91C7-151B8ABDBEAA}"/>
                </a:ext>
              </a:extLst>
            </p:cNvPr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210;p64">
            <a:extLst>
              <a:ext uri="{FF2B5EF4-FFF2-40B4-BE49-F238E27FC236}">
                <a16:creationId xmlns:a16="http://schemas.microsoft.com/office/drawing/2014/main" id="{371F35D0-A3F3-DC46-A3B4-1430A78E5A3E}"/>
              </a:ext>
            </a:extLst>
          </p:cNvPr>
          <p:cNvSpPr/>
          <p:nvPr/>
        </p:nvSpPr>
        <p:spPr>
          <a:xfrm>
            <a:off x="7552871" y="2165772"/>
            <a:ext cx="504659" cy="497418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223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4" name="Google Shape;657;p42">
            <a:extLst>
              <a:ext uri="{FF2B5EF4-FFF2-40B4-BE49-F238E27FC236}">
                <a16:creationId xmlns:a16="http://schemas.microsoft.com/office/drawing/2014/main" id="{1E593F36-1A1B-472A-A225-7C8C1D7B7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460284"/>
              </p:ext>
            </p:extLst>
          </p:nvPr>
        </p:nvGraphicFramePr>
        <p:xfrm>
          <a:off x="449288" y="1664248"/>
          <a:ext cx="3433680" cy="20897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6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6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3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Publisher</a:t>
                      </a:r>
                      <a:endParaRPr lang="en-GB" sz="1000" noProof="0" dirty="0">
                        <a:solidFill>
                          <a:schemeClr val="bg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3A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Cost per Dollar Earned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($)</a:t>
                      </a:r>
                      <a:endParaRPr lang="en-GB" sz="1400" noProof="0" dirty="0">
                        <a:solidFill>
                          <a:schemeClr val="bg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3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Google – US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Yahoo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0.05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Kayak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0DB056A5-E610-4AD9-9535-2FE9830D72EB}"/>
              </a:ext>
            </a:extLst>
          </p:cNvPr>
          <p:cNvSpPr/>
          <p:nvPr/>
        </p:nvSpPr>
        <p:spPr>
          <a:xfrm>
            <a:off x="6193427" y="2304395"/>
            <a:ext cx="584809" cy="332056"/>
          </a:xfrm>
          <a:prstGeom prst="rightArrow">
            <a:avLst/>
          </a:prstGeom>
          <a:solidFill>
            <a:srgbClr val="223A80"/>
          </a:solidFill>
          <a:ln>
            <a:solidFill>
              <a:srgbClr val="223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2759825" y="985239"/>
            <a:ext cx="344598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3A80"/>
                </a:solidFill>
              </a:rPr>
              <a:t>Thanks!</a:t>
            </a:r>
            <a:endParaRPr dirty="0">
              <a:solidFill>
                <a:srgbClr val="223A80"/>
              </a:solidFill>
            </a:endParaRPr>
          </a:p>
        </p:txBody>
      </p:sp>
      <p:sp>
        <p:nvSpPr>
          <p:cNvPr id="19" name="Google Shape;1305;p57">
            <a:extLst>
              <a:ext uri="{FF2B5EF4-FFF2-40B4-BE49-F238E27FC236}">
                <a16:creationId xmlns:a16="http://schemas.microsoft.com/office/drawing/2014/main" id="{7F9D6334-800B-884E-877D-451F62CEE9A9}"/>
              </a:ext>
            </a:extLst>
          </p:cNvPr>
          <p:cNvSpPr txBox="1">
            <a:spLocks/>
          </p:cNvSpPr>
          <p:nvPr/>
        </p:nvSpPr>
        <p:spPr>
          <a:xfrm>
            <a:off x="1785900" y="2026950"/>
            <a:ext cx="55722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GB" sz="2000" b="1" dirty="0">
                <a:solidFill>
                  <a:srgbClr val="223A80"/>
                </a:solidFill>
              </a:rPr>
              <a:t>Does anyone have any questions?</a:t>
            </a:r>
          </a:p>
        </p:txBody>
      </p:sp>
      <p:sp>
        <p:nvSpPr>
          <p:cNvPr id="4" name="Google Shape;1305;p57">
            <a:extLst>
              <a:ext uri="{FF2B5EF4-FFF2-40B4-BE49-F238E27FC236}">
                <a16:creationId xmlns:a16="http://schemas.microsoft.com/office/drawing/2014/main" id="{348E49B7-34BC-1443-B3A4-B3E684BD2834}"/>
              </a:ext>
            </a:extLst>
          </p:cNvPr>
          <p:cNvSpPr txBox="1">
            <a:spLocks/>
          </p:cNvSpPr>
          <p:nvPr/>
        </p:nvSpPr>
        <p:spPr>
          <a:xfrm>
            <a:off x="3672940" y="2896761"/>
            <a:ext cx="1798119" cy="137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Sarah Medina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Vi Nguyen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Bogdan </a:t>
            </a:r>
            <a:r>
              <a:rPr lang="en-GB" sz="1600" dirty="0" err="1">
                <a:solidFill>
                  <a:srgbClr val="223A80"/>
                </a:solidFill>
              </a:rPr>
              <a:t>Gubarev</a:t>
            </a:r>
            <a:endParaRPr lang="en-GB" sz="1600" dirty="0">
              <a:solidFill>
                <a:srgbClr val="223A80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Henrik Bjønness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 rotWithShape="1">
          <a:blip r:embed="rId3"/>
          <a:srcRect l="20243" r="20243"/>
          <a:stretch/>
        </p:blipFill>
        <p:spPr>
          <a:xfrm>
            <a:off x="4786800" y="1688"/>
            <a:ext cx="438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214067" y="455123"/>
            <a:ext cx="1959428" cy="4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SEM Analysis</a:t>
            </a:r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1"/>
          </p:nvPr>
        </p:nvSpPr>
        <p:spPr>
          <a:xfrm>
            <a:off x="338136" y="1101198"/>
            <a:ext cx="4204252" cy="2941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1D2A"/>
              </a:buClr>
              <a:buSzPts val="1400"/>
              <a:buChar char="●"/>
            </a:pPr>
            <a:r>
              <a:rPr lang="en-GB" sz="1500" b="1" dirty="0">
                <a:solidFill>
                  <a:srgbClr val="223A80"/>
                </a:solidFill>
              </a:rPr>
              <a:t>Analysing Air France SEM strategy 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FF1D2A"/>
              </a:buClr>
              <a:buChar char="●"/>
            </a:pPr>
            <a:r>
              <a:rPr lang="en-GB" sz="1500" b="1" dirty="0">
                <a:solidFill>
                  <a:srgbClr val="223A80"/>
                </a:solidFill>
              </a:rPr>
              <a:t>Viewing publisher’s data from  Global and US based</a:t>
            </a:r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Clr>
                <a:srgbClr val="FF1D2A"/>
              </a:buClr>
              <a:buNone/>
            </a:pPr>
            <a:endParaRPr lang="en-GB" sz="1500" b="1" dirty="0">
              <a:solidFill>
                <a:srgbClr val="223A80"/>
              </a:solidFill>
            </a:endParaRPr>
          </a:p>
          <a:p>
            <a:pPr>
              <a:buClr>
                <a:srgbClr val="FF1D2A"/>
              </a:buClr>
            </a:pPr>
            <a:r>
              <a:rPr lang="en-GB" sz="1500" b="1" dirty="0">
                <a:solidFill>
                  <a:srgbClr val="223A80"/>
                </a:solidFill>
              </a:rPr>
              <a:t>Determine how Air France can increase their market share in the US market</a:t>
            </a:r>
          </a:p>
        </p:txBody>
      </p:sp>
      <p:grpSp>
        <p:nvGrpSpPr>
          <p:cNvPr id="279" name="Google Shape;279;p30"/>
          <p:cNvGrpSpPr/>
          <p:nvPr/>
        </p:nvGrpSpPr>
        <p:grpSpPr>
          <a:xfrm flipH="1">
            <a:off x="8280511" y="4000136"/>
            <a:ext cx="646977" cy="2712976"/>
            <a:chOff x="146675" y="378750"/>
            <a:chExt cx="646977" cy="2712976"/>
          </a:xfrm>
        </p:grpSpPr>
        <p:sp>
          <p:nvSpPr>
            <p:cNvPr id="280" name="Google Shape;280;p30"/>
            <p:cNvSpPr/>
            <p:nvPr/>
          </p:nvSpPr>
          <p:spPr>
            <a:xfrm>
              <a:off x="516452" y="859726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805677" y="421973"/>
            <a:ext cx="22097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SEM Goals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939;p44">
            <a:extLst>
              <a:ext uri="{FF2B5EF4-FFF2-40B4-BE49-F238E27FC236}">
                <a16:creationId xmlns:a16="http://schemas.microsoft.com/office/drawing/2014/main" id="{62045B3A-AC17-464D-B19C-1E6B1DF0B8D5}"/>
              </a:ext>
            </a:extLst>
          </p:cNvPr>
          <p:cNvSpPr txBox="1">
            <a:spLocks/>
          </p:cNvSpPr>
          <p:nvPr/>
        </p:nvSpPr>
        <p:spPr>
          <a:xfrm>
            <a:off x="1623653" y="3043989"/>
            <a:ext cx="1761281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s" dirty="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rPr>
              <a:t>Increase Revenue</a:t>
            </a:r>
          </a:p>
        </p:txBody>
      </p:sp>
      <p:sp>
        <p:nvSpPr>
          <p:cNvPr id="70" name="Google Shape;940;p44">
            <a:extLst>
              <a:ext uri="{FF2B5EF4-FFF2-40B4-BE49-F238E27FC236}">
                <a16:creationId xmlns:a16="http://schemas.microsoft.com/office/drawing/2014/main" id="{8C505FE4-96CD-3C4F-8293-260ACAC28EE4}"/>
              </a:ext>
            </a:extLst>
          </p:cNvPr>
          <p:cNvSpPr txBox="1">
            <a:spLocks/>
          </p:cNvSpPr>
          <p:nvPr/>
        </p:nvSpPr>
        <p:spPr>
          <a:xfrm>
            <a:off x="3907251" y="3043989"/>
            <a:ext cx="1234462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GB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s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ncrease ROA</a:t>
            </a:r>
            <a:endParaRPr lang="es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9" name="Google Shape;964;p44">
            <a:extLst>
              <a:ext uri="{FF2B5EF4-FFF2-40B4-BE49-F238E27FC236}">
                <a16:creationId xmlns:a16="http://schemas.microsoft.com/office/drawing/2014/main" id="{2F88D9F4-E360-A143-9464-C1100DF0EDA6}"/>
              </a:ext>
            </a:extLst>
          </p:cNvPr>
          <p:cNvSpPr txBox="1"/>
          <p:nvPr/>
        </p:nvSpPr>
        <p:spPr>
          <a:xfrm>
            <a:off x="2328128" y="2760867"/>
            <a:ext cx="352329" cy="5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rgbClr val="1F344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sz="2000" b="1" dirty="0">
              <a:solidFill>
                <a:srgbClr val="1F344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" name="Google Shape;965;p44">
            <a:extLst>
              <a:ext uri="{FF2B5EF4-FFF2-40B4-BE49-F238E27FC236}">
                <a16:creationId xmlns:a16="http://schemas.microsoft.com/office/drawing/2014/main" id="{4D6468D5-530D-C44A-BA9D-AEB71163C843}"/>
              </a:ext>
            </a:extLst>
          </p:cNvPr>
          <p:cNvSpPr txBox="1"/>
          <p:nvPr/>
        </p:nvSpPr>
        <p:spPr>
          <a:xfrm>
            <a:off x="4436743" y="2760867"/>
            <a:ext cx="270513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rgbClr val="1F344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sz="2000" b="1" dirty="0">
              <a:solidFill>
                <a:srgbClr val="1F344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3" name="Google Shape;8788;p72">
            <a:extLst>
              <a:ext uri="{FF2B5EF4-FFF2-40B4-BE49-F238E27FC236}">
                <a16:creationId xmlns:a16="http://schemas.microsoft.com/office/drawing/2014/main" id="{1E31750C-FF84-F94C-99CE-331E6078F498}"/>
              </a:ext>
            </a:extLst>
          </p:cNvPr>
          <p:cNvGrpSpPr/>
          <p:nvPr/>
        </p:nvGrpSpPr>
        <p:grpSpPr>
          <a:xfrm rot="1534335">
            <a:off x="4169281" y="2005686"/>
            <a:ext cx="805437" cy="831737"/>
            <a:chOff x="-5637575" y="2397900"/>
            <a:chExt cx="295400" cy="291450"/>
          </a:xfrm>
          <a:solidFill>
            <a:srgbClr val="223A80"/>
          </a:solidFill>
        </p:grpSpPr>
        <p:sp>
          <p:nvSpPr>
            <p:cNvPr id="84" name="Google Shape;8789;p72">
              <a:extLst>
                <a:ext uri="{FF2B5EF4-FFF2-40B4-BE49-F238E27FC236}">
                  <a16:creationId xmlns:a16="http://schemas.microsoft.com/office/drawing/2014/main" id="{3983E9BB-7DB8-F544-B377-1BA494066355}"/>
                </a:ext>
              </a:extLst>
            </p:cNvPr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790;p72">
              <a:extLst>
                <a:ext uri="{FF2B5EF4-FFF2-40B4-BE49-F238E27FC236}">
                  <a16:creationId xmlns:a16="http://schemas.microsoft.com/office/drawing/2014/main" id="{2525F1B3-1FDD-4647-BC73-A3D1CD3CB057}"/>
                </a:ext>
              </a:extLst>
            </p:cNvPr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791;p72">
              <a:extLst>
                <a:ext uri="{FF2B5EF4-FFF2-40B4-BE49-F238E27FC236}">
                  <a16:creationId xmlns:a16="http://schemas.microsoft.com/office/drawing/2014/main" id="{8C383E35-AE6A-364F-9C67-4052861DFB04}"/>
                </a:ext>
              </a:extLst>
            </p:cNvPr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92;p72">
              <a:extLst>
                <a:ext uri="{FF2B5EF4-FFF2-40B4-BE49-F238E27FC236}">
                  <a16:creationId xmlns:a16="http://schemas.microsoft.com/office/drawing/2014/main" id="{7CCC3AEB-3123-354C-8D1C-13BD220AAC3F}"/>
                </a:ext>
              </a:extLst>
            </p:cNvPr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5200;p64">
            <a:extLst>
              <a:ext uri="{FF2B5EF4-FFF2-40B4-BE49-F238E27FC236}">
                <a16:creationId xmlns:a16="http://schemas.microsoft.com/office/drawing/2014/main" id="{92AD36D0-E8A0-8540-B2D3-8F67A658DE23}"/>
              </a:ext>
            </a:extLst>
          </p:cNvPr>
          <p:cNvGrpSpPr/>
          <p:nvPr/>
        </p:nvGrpSpPr>
        <p:grpSpPr>
          <a:xfrm>
            <a:off x="2119542" y="2024700"/>
            <a:ext cx="773398" cy="737909"/>
            <a:chOff x="-62882850" y="1999375"/>
            <a:chExt cx="315850" cy="250500"/>
          </a:xfrm>
          <a:solidFill>
            <a:srgbClr val="223A80"/>
          </a:solidFill>
        </p:grpSpPr>
        <p:sp>
          <p:nvSpPr>
            <p:cNvPr id="89" name="Google Shape;5201;p64">
              <a:extLst>
                <a:ext uri="{FF2B5EF4-FFF2-40B4-BE49-F238E27FC236}">
                  <a16:creationId xmlns:a16="http://schemas.microsoft.com/office/drawing/2014/main" id="{9782521E-CDC5-BF4C-BD97-429EA6452331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02;p64">
              <a:extLst>
                <a:ext uri="{FF2B5EF4-FFF2-40B4-BE49-F238E27FC236}">
                  <a16:creationId xmlns:a16="http://schemas.microsoft.com/office/drawing/2014/main" id="{AA59C981-97DC-D244-98E7-C14F337073D2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20;p33">
            <a:extLst>
              <a:ext uri="{FF2B5EF4-FFF2-40B4-BE49-F238E27FC236}">
                <a16:creationId xmlns:a16="http://schemas.microsoft.com/office/drawing/2014/main" id="{A67B0E79-EC18-4C4B-BBAD-4A88B0F0B7AF}"/>
              </a:ext>
            </a:extLst>
          </p:cNvPr>
          <p:cNvSpPr txBox="1">
            <a:spLocks/>
          </p:cNvSpPr>
          <p:nvPr/>
        </p:nvSpPr>
        <p:spPr>
          <a:xfrm>
            <a:off x="6530005" y="2760867"/>
            <a:ext cx="337306" cy="47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  <a:latin typeface="Maven Pro" panose="020B0604020202020204" charset="0"/>
                <a:cs typeface="Maven Pro" panose="020B0604020202020204" charset="0"/>
              </a:rPr>
              <a:t>3</a:t>
            </a:r>
          </a:p>
        </p:txBody>
      </p:sp>
      <p:grpSp>
        <p:nvGrpSpPr>
          <p:cNvPr id="20" name="Google Shape;953;p44">
            <a:extLst>
              <a:ext uri="{FF2B5EF4-FFF2-40B4-BE49-F238E27FC236}">
                <a16:creationId xmlns:a16="http://schemas.microsoft.com/office/drawing/2014/main" id="{AA931B11-7860-4C3C-AFD6-F3D8A919E192}"/>
              </a:ext>
            </a:extLst>
          </p:cNvPr>
          <p:cNvGrpSpPr/>
          <p:nvPr/>
        </p:nvGrpSpPr>
        <p:grpSpPr>
          <a:xfrm>
            <a:off x="6411079" y="2024700"/>
            <a:ext cx="564596" cy="736167"/>
            <a:chOff x="-62148800" y="3377700"/>
            <a:chExt cx="311125" cy="316750"/>
          </a:xfrm>
          <a:solidFill>
            <a:srgbClr val="223A80"/>
          </a:solidFill>
        </p:grpSpPr>
        <p:sp>
          <p:nvSpPr>
            <p:cNvPr id="21" name="Google Shape;954;p44">
              <a:extLst>
                <a:ext uri="{FF2B5EF4-FFF2-40B4-BE49-F238E27FC236}">
                  <a16:creationId xmlns:a16="http://schemas.microsoft.com/office/drawing/2014/main" id="{63868ABF-197C-4CB4-8122-59E64C59E5D3}"/>
                </a:ext>
              </a:extLst>
            </p:cNvPr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  <p:sp>
          <p:nvSpPr>
            <p:cNvPr id="22" name="Google Shape;955;p44">
              <a:extLst>
                <a:ext uri="{FF2B5EF4-FFF2-40B4-BE49-F238E27FC236}">
                  <a16:creationId xmlns:a16="http://schemas.microsoft.com/office/drawing/2014/main" id="{49E2245E-9111-4107-890D-826D8818A38A}"/>
                </a:ext>
              </a:extLst>
            </p:cNvPr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</p:grpSp>
      <p:sp>
        <p:nvSpPr>
          <p:cNvPr id="23" name="Google Shape;940;p44">
            <a:extLst>
              <a:ext uri="{FF2B5EF4-FFF2-40B4-BE49-F238E27FC236}">
                <a16:creationId xmlns:a16="http://schemas.microsoft.com/office/drawing/2014/main" id="{963A6FCC-8C24-479A-B8BB-69A9403DEFFA}"/>
              </a:ext>
            </a:extLst>
          </p:cNvPr>
          <p:cNvSpPr txBox="1">
            <a:spLocks/>
          </p:cNvSpPr>
          <p:nvPr/>
        </p:nvSpPr>
        <p:spPr>
          <a:xfrm>
            <a:off x="5746179" y="3043989"/>
            <a:ext cx="1904958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GB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s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mprove SEM Strategy</a:t>
            </a:r>
            <a:endParaRPr lang="es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982850" y="-1879075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17557" y="456486"/>
            <a:ext cx="42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latin typeface="Montserrat"/>
                <a:ea typeface="Montserrat"/>
                <a:cs typeface="Montserrat"/>
                <a:sym typeface="Montserrat"/>
              </a:rPr>
              <a:t>Publisher Competitors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5281598" y="1847317"/>
            <a:ext cx="3344845" cy="239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223A80"/>
                </a:solidFill>
              </a:rPr>
              <a:t>Tailored publisher strategies could perform better for Air France</a:t>
            </a:r>
          </a:p>
          <a:p>
            <a:pPr>
              <a:buClr>
                <a:srgbClr val="FF1D2A"/>
              </a:buClr>
            </a:pPr>
            <a:endParaRPr lang="en-GB" sz="1600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223A80"/>
                </a:solidFill>
              </a:rPr>
              <a:t>Variation in bid strategies and costs-per-click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223A80"/>
              </a:solidFill>
            </a:endParaRPr>
          </a:p>
        </p:txBody>
      </p:sp>
      <p:pic>
        <p:nvPicPr>
          <p:cNvPr id="5" name="Picture 4" descr="Google Marketing Platform Integration | CallTrackingMetrics">
            <a:extLst>
              <a:ext uri="{FF2B5EF4-FFF2-40B4-BE49-F238E27FC236}">
                <a16:creationId xmlns:a16="http://schemas.microsoft.com/office/drawing/2014/main" id="{79692066-68FD-4AA7-A682-65DB430B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00" y="1593393"/>
            <a:ext cx="1506896" cy="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Yahoo Search Marketing vector logo">
            <a:extLst>
              <a:ext uri="{FF2B5EF4-FFF2-40B4-BE49-F238E27FC236}">
                <a16:creationId xmlns:a16="http://schemas.microsoft.com/office/drawing/2014/main" id="{0569B0D0-AF6B-4ACB-9F9E-8B756ADE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0" b="36490"/>
          <a:stretch/>
        </p:blipFill>
        <p:spPr bwMode="auto">
          <a:xfrm>
            <a:off x="2785562" y="1757510"/>
            <a:ext cx="2013181" cy="4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icrosoft Overhauls MSN Logo and Portal">
            <a:extLst>
              <a:ext uri="{FF2B5EF4-FFF2-40B4-BE49-F238E27FC236}">
                <a16:creationId xmlns:a16="http://schemas.microsoft.com/office/drawing/2014/main" id="{C986CB4A-4308-4909-B129-E2772132E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1" b="36285"/>
          <a:stretch/>
        </p:blipFill>
        <p:spPr bwMode="auto">
          <a:xfrm>
            <a:off x="2934682" y="2794430"/>
            <a:ext cx="1714939" cy="7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Terms &amp; Conditions - KAYAK">
            <a:extLst>
              <a:ext uri="{FF2B5EF4-FFF2-40B4-BE49-F238E27FC236}">
                <a16:creationId xmlns:a16="http://schemas.microsoft.com/office/drawing/2014/main" id="{FEFE6E91-2501-4B70-B021-10144A6AC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0" b="23674"/>
          <a:stretch/>
        </p:blipFill>
        <p:spPr bwMode="auto">
          <a:xfrm>
            <a:off x="571531" y="3101563"/>
            <a:ext cx="1852433" cy="4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3BCBAA-D0FB-45C7-8F40-E4E58E07D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9" t="2756" r="8276" b="2182"/>
          <a:stretch/>
        </p:blipFill>
        <p:spPr>
          <a:xfrm>
            <a:off x="157721" y="1241582"/>
            <a:ext cx="3322199" cy="3551799"/>
          </a:xfrm>
          <a:prstGeom prst="rect">
            <a:avLst/>
          </a:prstGeom>
        </p:spPr>
      </p:pic>
      <p:sp>
        <p:nvSpPr>
          <p:cNvPr id="373" name="Google Shape;373;p36"/>
          <p:cNvSpPr/>
          <p:nvPr/>
        </p:nvSpPr>
        <p:spPr>
          <a:xfrm rot="-5400000" flipH="1">
            <a:off x="1353300" y="-1249525"/>
            <a:ext cx="473400" cy="39618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78;p30">
            <a:extLst>
              <a:ext uri="{FF2B5EF4-FFF2-40B4-BE49-F238E27FC236}">
                <a16:creationId xmlns:a16="http://schemas.microsoft.com/office/drawing/2014/main" id="{3FD316FA-4C85-504D-B542-C6585F7A69FC}"/>
              </a:ext>
            </a:extLst>
          </p:cNvPr>
          <p:cNvSpPr txBox="1">
            <a:spLocks/>
          </p:cNvSpPr>
          <p:nvPr/>
        </p:nvSpPr>
        <p:spPr>
          <a:xfrm>
            <a:off x="580664" y="1338871"/>
            <a:ext cx="3029383" cy="283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</p:txBody>
      </p:sp>
      <p:sp>
        <p:nvSpPr>
          <p:cNvPr id="22" name="Google Shape;277;p30">
            <a:extLst>
              <a:ext uri="{FF2B5EF4-FFF2-40B4-BE49-F238E27FC236}">
                <a16:creationId xmlns:a16="http://schemas.microsoft.com/office/drawing/2014/main" id="{22272361-A712-FA4D-8D89-CECCFB95FFC3}"/>
              </a:ext>
            </a:extLst>
          </p:cNvPr>
          <p:cNvSpPr txBox="1">
            <a:spLocks/>
          </p:cNvSpPr>
          <p:nvPr/>
        </p:nvSpPr>
        <p:spPr>
          <a:xfrm>
            <a:off x="522914" y="456876"/>
            <a:ext cx="2990236" cy="4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Frequent Words</a:t>
            </a:r>
          </a:p>
        </p:txBody>
      </p:sp>
      <p:sp>
        <p:nvSpPr>
          <p:cNvPr id="14" name="Google Shape;278;p30">
            <a:extLst>
              <a:ext uri="{FF2B5EF4-FFF2-40B4-BE49-F238E27FC236}">
                <a16:creationId xmlns:a16="http://schemas.microsoft.com/office/drawing/2014/main" id="{F19C27DC-ECF9-7B44-98FF-B6CFB6840FDB}"/>
              </a:ext>
            </a:extLst>
          </p:cNvPr>
          <p:cNvSpPr txBox="1">
            <a:spLocks/>
          </p:cNvSpPr>
          <p:nvPr/>
        </p:nvSpPr>
        <p:spPr>
          <a:xfrm>
            <a:off x="3285860" y="3373093"/>
            <a:ext cx="5611869" cy="165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Branded keywords seem to be the most profitable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Most profitable words include destination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Geo-targeted and generic terms are not as profitable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2A89EB-621F-5F44-9D13-C67EE69785D3}"/>
              </a:ext>
            </a:extLst>
          </p:cNvPr>
          <p:cNvGrpSpPr/>
          <p:nvPr/>
        </p:nvGrpSpPr>
        <p:grpSpPr>
          <a:xfrm>
            <a:off x="3455399" y="964975"/>
            <a:ext cx="5658135" cy="2408117"/>
            <a:chOff x="3455399" y="964975"/>
            <a:chExt cx="5658135" cy="2408117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05790A60-D180-6A4B-9CEE-D13BBE68D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10" b="8115"/>
            <a:stretch/>
          </p:blipFill>
          <p:spPr>
            <a:xfrm>
              <a:off x="3455399" y="964975"/>
              <a:ext cx="5658135" cy="240811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B3A8A0-A8B4-E44F-ABBD-31EE58D1BE60}"/>
                </a:ext>
              </a:extLst>
            </p:cNvPr>
            <p:cNvSpPr txBox="1"/>
            <p:nvPr/>
          </p:nvSpPr>
          <p:spPr>
            <a:xfrm>
              <a:off x="5698155" y="1061872"/>
              <a:ext cx="215605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Most Frequent words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71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367778" y="-1398753"/>
            <a:ext cx="473400" cy="4260256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78500" y="442300"/>
            <a:ext cx="30293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Booking Success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78;p30">
            <a:extLst>
              <a:ext uri="{FF2B5EF4-FFF2-40B4-BE49-F238E27FC236}">
                <a16:creationId xmlns:a16="http://schemas.microsoft.com/office/drawing/2014/main" id="{602C54AC-946E-D445-8622-48C3D77355E2}"/>
              </a:ext>
            </a:extLst>
          </p:cNvPr>
          <p:cNvSpPr txBox="1">
            <a:spLocks/>
          </p:cNvSpPr>
          <p:nvPr/>
        </p:nvSpPr>
        <p:spPr>
          <a:xfrm>
            <a:off x="0" y="1870136"/>
            <a:ext cx="2533554" cy="257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Publishers and their average amount of bookings in comparison to total clicks 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A good indicator of SEM strategy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B6DEDC-5847-934A-A346-5930D0871A3A}"/>
              </a:ext>
            </a:extLst>
          </p:cNvPr>
          <p:cNvGrpSpPr/>
          <p:nvPr/>
        </p:nvGrpSpPr>
        <p:grpSpPr>
          <a:xfrm>
            <a:off x="2656574" y="1314589"/>
            <a:ext cx="6130454" cy="3007154"/>
            <a:chOff x="2656574" y="1314589"/>
            <a:chExt cx="6130454" cy="3007154"/>
          </a:xfrm>
        </p:grpSpPr>
        <p:pic>
          <p:nvPicPr>
            <p:cNvPr id="10" name="Picture 9" descr="Chart, bubble chart&#10;&#10;Description automatically generated">
              <a:extLst>
                <a:ext uri="{FF2B5EF4-FFF2-40B4-BE49-F238E27FC236}">
                  <a16:creationId xmlns:a16="http://schemas.microsoft.com/office/drawing/2014/main" id="{D572CFED-47D4-8940-BF05-48BAA92F8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8" t="1725" r="1934" b="-1"/>
            <a:stretch/>
          </p:blipFill>
          <p:spPr>
            <a:xfrm>
              <a:off x="2656574" y="1414914"/>
              <a:ext cx="6130454" cy="29068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7A31E-BD39-2F40-887E-6BF84D470621}"/>
                </a:ext>
              </a:extLst>
            </p:cNvPr>
            <p:cNvSpPr txBox="1"/>
            <p:nvPr/>
          </p:nvSpPr>
          <p:spPr>
            <a:xfrm>
              <a:off x="4716378" y="1314589"/>
              <a:ext cx="215605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Bookings Based on Clicks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66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E0965-23A3-2448-966E-A6649E576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"/>
          <a:stretch/>
        </p:blipFill>
        <p:spPr>
          <a:xfrm>
            <a:off x="3944993" y="285750"/>
            <a:ext cx="4505498" cy="4572000"/>
          </a:xfrm>
          <a:prstGeom prst="rect">
            <a:avLst/>
          </a:prstGeom>
        </p:spPr>
      </p:pic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40000" y="442300"/>
            <a:ext cx="42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463636" y="1809172"/>
            <a:ext cx="3029383" cy="283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Comparison of Global and US publisher costs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Google is most costly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What should Air France do?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</p:txBody>
      </p:sp>
      <p:sp>
        <p:nvSpPr>
          <p:cNvPr id="316" name="Google Shape;316;p33"/>
          <p:cNvSpPr/>
          <p:nvPr/>
        </p:nvSpPr>
        <p:spPr>
          <a:xfrm rot="-5400000" flipH="1">
            <a:off x="1741628" y="-1637853"/>
            <a:ext cx="473400" cy="4738456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7;p33">
            <a:extLst>
              <a:ext uri="{FF2B5EF4-FFF2-40B4-BE49-F238E27FC236}">
                <a16:creationId xmlns:a16="http://schemas.microsoft.com/office/drawing/2014/main" id="{382FB6D0-75ED-44B2-BD02-E5B78DF135FE}"/>
              </a:ext>
            </a:extLst>
          </p:cNvPr>
          <p:cNvSpPr txBox="1">
            <a:spLocks/>
          </p:cNvSpPr>
          <p:nvPr/>
        </p:nvSpPr>
        <p:spPr>
          <a:xfrm>
            <a:off x="463636" y="442300"/>
            <a:ext cx="35323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What are the Costs?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0CDB57-9403-8948-9804-8640A4D2ED6F}"/>
              </a:ext>
            </a:extLst>
          </p:cNvPr>
          <p:cNvGrpSpPr/>
          <p:nvPr/>
        </p:nvGrpSpPr>
        <p:grpSpPr>
          <a:xfrm>
            <a:off x="8219974" y="-105878"/>
            <a:ext cx="230520" cy="1073954"/>
            <a:chOff x="8219974" y="-105878"/>
            <a:chExt cx="230520" cy="10739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5A33D-1010-1D4B-93C9-3D6DF9585598}"/>
                </a:ext>
              </a:extLst>
            </p:cNvPr>
            <p:cNvSpPr/>
            <p:nvPr/>
          </p:nvSpPr>
          <p:spPr>
            <a:xfrm>
              <a:off x="8219974" y="-105878"/>
              <a:ext cx="230517" cy="968079"/>
            </a:xfrm>
            <a:prstGeom prst="rect">
              <a:avLst/>
            </a:prstGeom>
            <a:solidFill>
              <a:srgbClr val="FF1D2A"/>
            </a:solidFill>
            <a:ln>
              <a:solidFill>
                <a:srgbClr val="FF1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E9E625-68F3-8347-8567-2A816758B8BF}"/>
                </a:ext>
              </a:extLst>
            </p:cNvPr>
            <p:cNvSpPr/>
            <p:nvPr/>
          </p:nvSpPr>
          <p:spPr>
            <a:xfrm>
              <a:off x="8219977" y="716619"/>
              <a:ext cx="230517" cy="251457"/>
            </a:xfrm>
            <a:prstGeom prst="ellipse">
              <a:avLst/>
            </a:prstGeom>
            <a:solidFill>
              <a:srgbClr val="FF1D2A"/>
            </a:solidFill>
            <a:ln>
              <a:solidFill>
                <a:srgbClr val="FF1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95907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2018211" y="-1891258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346821" y="472640"/>
            <a:ext cx="44282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"/>
                <a:ea typeface="Montserrat"/>
                <a:cs typeface="Montserrat"/>
                <a:sym typeface="Montserrat"/>
              </a:rPr>
              <a:t>Bid Strategy per Competitor</a:t>
            </a:r>
            <a:endParaRPr sz="2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7EB24-7C7C-9E43-A7D8-184DC4C91FBC}"/>
              </a:ext>
            </a:extLst>
          </p:cNvPr>
          <p:cNvGrpSpPr/>
          <p:nvPr/>
        </p:nvGrpSpPr>
        <p:grpSpPr>
          <a:xfrm>
            <a:off x="1382183" y="1071841"/>
            <a:ext cx="7007868" cy="3946534"/>
            <a:chOff x="1038849" y="1118184"/>
            <a:chExt cx="7007868" cy="39465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5D59D7-828A-D64B-9929-F6C73DAF52A2}"/>
                </a:ext>
              </a:extLst>
            </p:cNvPr>
            <p:cNvGrpSpPr/>
            <p:nvPr/>
          </p:nvGrpSpPr>
          <p:grpSpPr>
            <a:xfrm>
              <a:off x="1038849" y="1118184"/>
              <a:ext cx="7007868" cy="3946534"/>
              <a:chOff x="580664" y="1067375"/>
              <a:chExt cx="7007868" cy="3946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B8179AB-0C25-5544-98A9-36670A45D9B9}"/>
                  </a:ext>
                </a:extLst>
              </p:cNvPr>
              <p:cNvGrpSpPr/>
              <p:nvPr/>
            </p:nvGrpSpPr>
            <p:grpSpPr>
              <a:xfrm>
                <a:off x="580664" y="1067375"/>
                <a:ext cx="7007868" cy="3946534"/>
                <a:chOff x="1720115" y="1152513"/>
                <a:chExt cx="7007868" cy="3946534"/>
              </a:xfrm>
            </p:grpSpPr>
            <p:pic>
              <p:nvPicPr>
                <p:cNvPr id="6" name="Picture 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D123B2A4-1A25-E445-8F50-0A4B8FFEC2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43"/>
                <a:stretch/>
              </p:blipFill>
              <p:spPr>
                <a:xfrm>
                  <a:off x="1861568" y="1152513"/>
                  <a:ext cx="6866415" cy="3548687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866561-F218-494A-919B-AC1960EBE60A}"/>
                    </a:ext>
                  </a:extLst>
                </p:cNvPr>
                <p:cNvSpPr txBox="1"/>
                <p:nvPr/>
              </p:nvSpPr>
              <p:spPr>
                <a:xfrm>
                  <a:off x="1732581" y="1956435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2e+06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C28C8F-4639-E34B-BFA3-083B523012D6}"/>
                    </a:ext>
                  </a:extLst>
                </p:cNvPr>
                <p:cNvSpPr txBox="1"/>
                <p:nvPr/>
              </p:nvSpPr>
              <p:spPr>
                <a:xfrm>
                  <a:off x="1732581" y="3022884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1e+06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69DB3DA-C6C9-E443-889A-EFFDD8741D6E}"/>
                    </a:ext>
                  </a:extLst>
                </p:cNvPr>
                <p:cNvSpPr txBox="1"/>
                <p:nvPr/>
              </p:nvSpPr>
              <p:spPr>
                <a:xfrm>
                  <a:off x="1720115" y="4047785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0e+00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BD77C0-C9A2-9043-B7E4-EFC187D83E60}"/>
                    </a:ext>
                  </a:extLst>
                </p:cNvPr>
                <p:cNvSpPr txBox="1"/>
                <p:nvPr/>
              </p:nvSpPr>
              <p:spPr>
                <a:xfrm>
                  <a:off x="2512594" y="4432691"/>
                  <a:ext cx="54648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 3-6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9D0610-8F45-894D-8A98-9D883EAD993B}"/>
                    </a:ext>
                  </a:extLst>
                </p:cNvPr>
                <p:cNvSpPr txBox="1"/>
                <p:nvPr/>
              </p:nvSpPr>
              <p:spPr>
                <a:xfrm>
                  <a:off x="3151988" y="4440568"/>
                  <a:ext cx="764636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Position 1-3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F87A823-E027-BB4E-A2C8-AEA864DB0868}"/>
                    </a:ext>
                  </a:extLst>
                </p:cNvPr>
                <p:cNvSpPr txBox="1"/>
                <p:nvPr/>
              </p:nvSpPr>
              <p:spPr>
                <a:xfrm>
                  <a:off x="3811987" y="4415288"/>
                  <a:ext cx="953813" cy="2000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7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Position 1-2 Target</a:t>
                  </a:r>
                  <a:endParaRPr lang="en-NO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355121-2986-744C-8F9E-EB40F05DFBAF}"/>
                    </a:ext>
                  </a:extLst>
                </p:cNvPr>
                <p:cNvSpPr txBox="1"/>
                <p:nvPr/>
              </p:nvSpPr>
              <p:spPr>
                <a:xfrm>
                  <a:off x="4593209" y="4852826"/>
                  <a:ext cx="953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Bid strategy</a:t>
                  </a:r>
                  <a:endParaRPr lang="en-NO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273092-05B0-1E44-B356-63C3E49458B8}"/>
                  </a:ext>
                </a:extLst>
              </p:cNvPr>
              <p:cNvSpPr txBox="1"/>
              <p:nvPr/>
            </p:nvSpPr>
            <p:spPr>
              <a:xfrm>
                <a:off x="3516402" y="4351590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1-4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3055A3-7B3D-B04C-900C-54A83AA9F348}"/>
                  </a:ext>
                </a:extLst>
              </p:cNvPr>
              <p:cNvSpPr txBox="1"/>
              <p:nvPr/>
            </p:nvSpPr>
            <p:spPr>
              <a:xfrm>
                <a:off x="4290400" y="4357249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2-5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5FE402-8241-8C4E-9094-61E383034F69}"/>
                  </a:ext>
                </a:extLst>
              </p:cNvPr>
              <p:cNvSpPr txBox="1"/>
              <p:nvPr/>
            </p:nvSpPr>
            <p:spPr>
              <a:xfrm>
                <a:off x="5097650" y="4362908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5-10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3B8157-C4EC-DC4C-BFA3-E165A5A325AC}"/>
                  </a:ext>
                </a:extLst>
              </p:cNvPr>
              <p:cNvSpPr txBox="1"/>
              <p:nvPr/>
            </p:nvSpPr>
            <p:spPr>
              <a:xfrm>
                <a:off x="5892120" y="4360928"/>
                <a:ext cx="82284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NA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858527-AB68-0E45-BCE9-F68BDC08AF13}"/>
                </a:ext>
              </a:extLst>
            </p:cNvPr>
            <p:cNvSpPr txBox="1"/>
            <p:nvPr/>
          </p:nvSpPr>
          <p:spPr>
            <a:xfrm rot="16200000">
              <a:off x="892629" y="2502044"/>
              <a:ext cx="792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000" dirty="0">
                  <a:solidFill>
                    <a:schemeClr val="bg1">
                      <a:lumMod val="50000"/>
                    </a:schemeClr>
                  </a:solidFill>
                </a:rPr>
                <a:t>Revenue</a:t>
              </a:r>
              <a:endParaRPr lang="en-NO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94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982850" y="-1879075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794524" y="445025"/>
            <a:ext cx="32212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ROA Comparison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6052008" y="1839074"/>
            <a:ext cx="3120272" cy="213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ROA highlights how much market success the campaigns are producing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Smaller search engines result in much higher ROAs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9FD3F2-A87D-914F-8290-E58B68446B74}"/>
              </a:ext>
            </a:extLst>
          </p:cNvPr>
          <p:cNvGrpSpPr/>
          <p:nvPr/>
        </p:nvGrpSpPr>
        <p:grpSpPr>
          <a:xfrm>
            <a:off x="0" y="1080074"/>
            <a:ext cx="6148532" cy="3117885"/>
            <a:chOff x="0" y="1080074"/>
            <a:chExt cx="6148532" cy="3117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AD0BC3-28C1-4EC3-8C6C-A59A51A9E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6" t="2143" r="874"/>
            <a:stretch/>
          </p:blipFill>
          <p:spPr>
            <a:xfrm>
              <a:off x="0" y="1168925"/>
              <a:ext cx="6148532" cy="30290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5C4B21-9D03-4149-B014-C71150D200B1}"/>
                </a:ext>
              </a:extLst>
            </p:cNvPr>
            <p:cNvSpPr txBox="1"/>
            <p:nvPr/>
          </p:nvSpPr>
          <p:spPr>
            <a:xfrm>
              <a:off x="2233958" y="1080074"/>
              <a:ext cx="16806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Return on Advertising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1514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SEO Strategy by Slidesgo">
  <a:themeElements>
    <a:clrScheme name="Simple Light">
      <a:dk1>
        <a:srgbClr val="35535B"/>
      </a:dk1>
      <a:lt1>
        <a:srgbClr val="FFFFFF"/>
      </a:lt1>
      <a:dk2>
        <a:srgbClr val="666666"/>
      </a:dk2>
      <a:lt2>
        <a:srgbClr val="FFFFFF"/>
      </a:lt2>
      <a:accent1>
        <a:srgbClr val="E14D4D"/>
      </a:accent1>
      <a:accent2>
        <a:srgbClr val="35535B"/>
      </a:accent2>
      <a:accent3>
        <a:srgbClr val="8ED9DC"/>
      </a:accent3>
      <a:accent4>
        <a:srgbClr val="999999"/>
      </a:accent4>
      <a:accent5>
        <a:srgbClr val="35535B"/>
      </a:accent5>
      <a:accent6>
        <a:srgbClr val="E14D4D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258</Words>
  <Application>Microsoft Macintosh PowerPoint</Application>
  <PresentationFormat>On-screen Show 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Oswald Regular</vt:lpstr>
      <vt:lpstr>Montserrat</vt:lpstr>
      <vt:lpstr>Open Sans</vt:lpstr>
      <vt:lpstr>Raleway</vt:lpstr>
      <vt:lpstr>Maven Pro</vt:lpstr>
      <vt:lpstr>EB Garamond</vt:lpstr>
      <vt:lpstr>Josefin Slab</vt:lpstr>
      <vt:lpstr>Lato</vt:lpstr>
      <vt:lpstr>Minimalist SEO Strategy by Slidesgo</vt:lpstr>
      <vt:lpstr>PowerPoint Presentation</vt:lpstr>
      <vt:lpstr>SEM Analysis</vt:lpstr>
      <vt:lpstr>SEM Goals</vt:lpstr>
      <vt:lpstr>Publisher Competitors</vt:lpstr>
      <vt:lpstr>PowerPoint Presentation</vt:lpstr>
      <vt:lpstr>Booking Success</vt:lpstr>
      <vt:lpstr>…</vt:lpstr>
      <vt:lpstr>Bid Strategy per Competitor</vt:lpstr>
      <vt:lpstr>ROA Comparison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Sarah Medina</cp:lastModifiedBy>
  <cp:revision>158</cp:revision>
  <dcterms:modified xsi:type="dcterms:W3CDTF">2020-12-17T18:28:16Z</dcterms:modified>
</cp:coreProperties>
</file>